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2" r:id="rId16"/>
    <p:sldId id="270" r:id="rId17"/>
    <p:sldId id="271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Бекасов Денис" initials="" lastIdx="11" clrIdx="0"/>
  <p:cmAuthor id="1" name="Anastasia Lavrov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5651E2-A503-469E-870E-CFDF9C4CD9E2}">
  <a:tblStyle styleId="{AE5651E2-A503-469E-870E-CFDF9C4CD9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DD1497-F49A-4BBC-886D-CE049750EB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038"/>
  </p:normalViewPr>
  <p:slideViewPr>
    <p:cSldViewPr snapToGrid="0">
      <p:cViewPr varScale="1">
        <p:scale>
          <a:sx n="151" d="100"/>
          <a:sy n="151" d="100"/>
        </p:scale>
        <p:origin x="192" y="2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3T19:42:45.324" idx="3">
    <p:pos x="196" y="77"/>
    <p:text>где тут формирование? про что этот слайд?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3T19:43:24.368" idx="4">
    <p:pos x="196" y="77"/>
    <p:text>а где выбирается подход с TF IDF?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3T19:40:33.330" idx="5">
    <p:pos x="6000" y="0"/>
    <p:text>хочется хотя бы +1 метод и +1 критерий</p:text>
  </p:cm>
  <p:cm authorId="0" dt="2021-05-23T19:40:33.330" idx="6">
    <p:pos x="6000" y="0"/>
    <p:text>что ниубдь про качество и решение задач..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6T19:36:26.483" idx="10">
    <p:pos x="6000" y="0"/>
    <p:text>нужен сопровод - метрики, описание выборки, подписи графиков и осей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6T19:36:43.614" idx="11">
    <p:pos x="6000" y="0"/>
    <p:text>и хорошо бы иметь слайд дальнейшего развития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57d0b1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57d0b1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c1af612d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c1af612d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Наивный Байесовский классификатор - простой вероятностный классификатор, основанный на формуле Байеса. Называется “наивным” из-за предположении о независимости наблюдаемых признаков. Алгоритм наивной Байесовской классификации осуществляет поиск максимальной апостериорной вероятности, которая будет означать наилучший класс для документа.</a:t>
            </a:r>
          </a:p>
          <a:p>
            <a:r>
              <a:rPr lang="ru-RU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(Апостериорная вероятность — условная вероятность случайного события при условии того, что известны данные, полученные после опыта.)</a:t>
            </a: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c1af612d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c1af612d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Логистическая регрессия - метод построения линейного классификатора, которая позволяет оценить апостериорные вероятности принадлежности объектов классам.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Рассмотрим документ как точку в пространстве, причем пространство разделена на участки прямой. Каждый участок соответствует классу. Выдвинем гипотезу, чтобы узнать, к какому классу принадлежит данный документ. Применим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сигмоидную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функцию, чтобы сопоставить предсказанные моделью значения со значением вероятности. Для того, чтобы оптимизировать классификацию, необходимо создать функцию потерь и минимизировать её с помощью градиентного спуска.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957d0b18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957d0b18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данном слайде представлена схема ПО. ПО состоит из 6 модулей.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957d0b18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957d0b18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Основная мерой для исследования можно выделить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-меру - гармоническое среднее между точностью и полнотой.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Precision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то есть точность – метрика, которая показывает способность отличить класс от других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– то есть полнота - характеризует способность обнаружения класса вообще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 параметризации классификаторов можно сделать вывод, что внутренние параметры классификаторов не влияют на точность по </a:t>
            </a:r>
            <a:r>
              <a:rPr lang="en-US" dirty="0"/>
              <a:t>F-</a:t>
            </a:r>
            <a:r>
              <a:rPr lang="ru-RU" dirty="0"/>
              <a:t>мере. </a:t>
            </a:r>
            <a:br>
              <a:rPr lang="ru-RU" dirty="0"/>
            </a:br>
            <a:r>
              <a:rPr lang="ru-RU" dirty="0"/>
              <a:t>Однако выявлена чувствительность методов к изменению параметра </a:t>
            </a:r>
            <a:r>
              <a:rPr lang="en-US" dirty="0"/>
              <a:t>TF-IDF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341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dirty="0"/>
              <a:t>Проведем параметризацию </a:t>
            </a:r>
            <a:r>
              <a:rPr lang="en-US" dirty="0"/>
              <a:t>TF-IDF </a:t>
            </a:r>
            <a:r>
              <a:rPr lang="ru-RU" dirty="0"/>
              <a:t>по максимальной документной частоте (</a:t>
            </a:r>
            <a:r>
              <a:rPr lang="en-US" dirty="0" err="1"/>
              <a:t>maxDF</a:t>
            </a:r>
            <a:r>
              <a:rPr lang="ru-RU" dirty="0"/>
              <a:t> - определяет максимальное количество документов, в которых может быть обнаружен термин).</a:t>
            </a:r>
            <a:br>
              <a:rPr lang="ru-RU" dirty="0"/>
            </a:br>
            <a:r>
              <a:rPr lang="ru-RU" dirty="0"/>
              <a:t>На графике представлены зависимости </a:t>
            </a:r>
            <a:r>
              <a:rPr lang="en-US" dirty="0"/>
              <a:t>NB </a:t>
            </a:r>
            <a:r>
              <a:rPr lang="ru-RU" dirty="0"/>
              <a:t>и </a:t>
            </a:r>
            <a:r>
              <a:rPr lang="en-US" dirty="0"/>
              <a:t>LR</a:t>
            </a:r>
            <a:r>
              <a:rPr lang="ru-RU" dirty="0"/>
              <a:t> по </a:t>
            </a:r>
            <a:r>
              <a:rPr lang="en-US" dirty="0"/>
              <a:t>F-</a:t>
            </a:r>
            <a:r>
              <a:rPr lang="ru-RU" dirty="0"/>
              <a:t>мере от </a:t>
            </a:r>
            <a:r>
              <a:rPr lang="en-US" dirty="0" err="1"/>
              <a:t>maxDF</a:t>
            </a:r>
            <a:r>
              <a:rPr lang="en-US" dirty="0"/>
              <a:t>.</a:t>
            </a:r>
            <a:br>
              <a:rPr lang="ru-RU" dirty="0"/>
            </a:br>
            <a:r>
              <a:rPr lang="ru-RU" dirty="0"/>
              <a:t>В результате наиболее оптимальным значением для </a:t>
            </a:r>
            <a:r>
              <a:rPr lang="en-US" dirty="0"/>
              <a:t>NB </a:t>
            </a:r>
            <a:r>
              <a:rPr lang="ru-RU" dirty="0"/>
              <a:t>является </a:t>
            </a:r>
            <a:r>
              <a:rPr lang="en-US" dirty="0" err="1"/>
              <a:t>maxDF</a:t>
            </a:r>
            <a:r>
              <a:rPr lang="en-US" dirty="0"/>
              <a:t> = 0.3, </a:t>
            </a:r>
            <a:r>
              <a:rPr lang="ru-RU" dirty="0"/>
              <a:t>а для </a:t>
            </a:r>
            <a:r>
              <a:rPr lang="en-US" dirty="0"/>
              <a:t>LR - </a:t>
            </a:r>
            <a:r>
              <a:rPr lang="en-US" dirty="0" err="1"/>
              <a:t>maxDF</a:t>
            </a:r>
            <a:r>
              <a:rPr lang="en-US" dirty="0"/>
              <a:t>=0.5</a:t>
            </a:r>
            <a:br>
              <a:rPr lang="en-US" dirty="0"/>
            </a:br>
            <a:r>
              <a:rPr lang="ru-RU" dirty="0"/>
              <a:t>При этом точность логистической регрессии выше.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989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957d0b18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957d0b18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рамках данной выпускной квалификационной работы был разработан и реализован метод нечёткой классификации платежей по полнотекстовому описанию на русском языке. Все поставленные цели и задачи выполнены.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ab37da0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ab37da0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качестве направлений дальнейшей работы над методом можно выделить применение других стандартных методов классификации с модификацией, например, метода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-ближайших соседей с вычислением вероятности принадлежности документа к классу в зависимости от расстояний между объектами и ближайшими соседями; 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 также учёт не только отдельных терминов, но и словосочетаний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написание правил для покрытия примера вида "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дата+ФИО+номер_счёта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957d0b18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957d0b18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Зачастую операции по обработке данных имеют рутинный характер, поэтому их можно автоматизировать.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Одна из сфер применения - банковская сфера, организация определения кода операции платежных документов.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Существуют такие проблемы как задействование большого количества персонала и значительных временных затрат на ручную обработку платежей.</a:t>
            </a:r>
          </a:p>
          <a:p>
            <a:pPr lvl="0"/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качестве решения можно предложить автоматизацию с помощью разработанного метода классификации.</a:t>
            </a:r>
          </a:p>
          <a:p>
            <a:pPr lvl="0"/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957d0b18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957d0b18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Цель моей работы - разработать метод классификации платежа по полнотекстовому описанию. Задачи, поставленные передо мной, перечислены на экране.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957d0b18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957d0b18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данном слайде представлен пример данных платежа. 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первом столбце – код операции, который мы должны найти. 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Во втором столбце – соответствующее наименование кода операции. 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третьем столбце – назначение платежа – описание, на основе которого должно произойти предсказание.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957d0b18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957d0b18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вход методу подаётся описание платежа на русском языке, длина строки составляет от 10 до 30 слов.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выходе получается категория платежа, причем один дополнительный класс отводится под предложения, классифицировать которые с заданной точностью не удается, следовательно, требуется ручной ввод.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57d0b18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57d0b18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данном слайде представлена функциональная модель обучения метода классификации. В первую очередь на вход поступает обучающее множество, которое в блоке формирования входных данных проходит предобработку и фильтрацию, после этого происходит отбор терминов. На выходе после отбора терминов мы получаем матрицу, содержащую вес термина в каждом конкретном документе. На основе этих данных происходит обучение классификатора, а затем обученная модель тестируется.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ab37da0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ab37da0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модуле предобработки данных происходит приведение строки к нижнему регистру;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удаление дат, названий компаний;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замена или удаление символов, мешающих корректному распознаванию слов (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токенизация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приведение сокращений к единому виду (например, «з/п», «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зар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/плат», «з/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пл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» и т.д.);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приведение оставшихся слов к начальной форме и удаление имён, отчеств, а также слов, не несущих значительной смысловой нагрузки (местоимения, союзы, предлоги).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957d0b18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957d0b18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Термин — это слово в начальной форме. Его вес рассчитывается как TF-IDF.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Документная частота (TF-IDF) — метод отбора терминов, который основан на том соображении, что наибольшую информативность имеют термины со средней или даже высокой частотой внутри документа, но не внутри целой коллекции документов.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957d0b18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957d0b18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 как в рамках моей работы рассматриваются только нечёткие методы классификации («нечёткие» - те, которые определяют вероятность принадлежности объекта классу), сравним наивный Байесовский классификатор и логистическую регрессию на предмет сложности обучения и тестирования классификатора. Данные представлены на экране.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632036"/>
            <a:ext cx="8520600" cy="16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нечеткой классификации платежей по полнотекстовому описанию на русском языке</a:t>
            </a:r>
            <a:endParaRPr sz="3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24515" t="21102" r="20602" b="20246"/>
          <a:stretch/>
        </p:blipFill>
        <p:spPr>
          <a:xfrm>
            <a:off x="7863300" y="0"/>
            <a:ext cx="1280649" cy="15557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451850" y="3639077"/>
            <a:ext cx="2984700" cy="13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Группа: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436550" y="3587777"/>
            <a:ext cx="3675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Лаврова Анастасия Андреевна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ИУ7-85Б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Волкова Лилия Леонидовна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178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ru" sz="3600" dirty="0">
                <a:latin typeface="Times New Roman"/>
                <a:ea typeface="Times New Roman"/>
                <a:cs typeface="Times New Roman"/>
                <a:sym typeface="Times New Roman"/>
              </a:rPr>
              <a:t>Наивный Байесовский классификатор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976175"/>
            <a:ext cx="8520600" cy="1104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Наивный Байесовский классификатор - простой вероятностный классификатор, основанный на формуле Байеса.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082" y="2081047"/>
            <a:ext cx="3061836" cy="62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152" y="2751084"/>
            <a:ext cx="3605695" cy="62273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86D687B-A57A-024B-8BF4-C5FD922AD571}"/>
                  </a:ext>
                </a:extLst>
              </p:cNvPr>
              <p:cNvSpPr/>
              <p:nvPr/>
            </p:nvSpPr>
            <p:spPr>
              <a:xfrm>
                <a:off x="945929" y="3421121"/>
                <a:ext cx="7252139" cy="883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sz="16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априорная вероятность, что документ принадлежит классу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ru-RU" sz="16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𝑃</m:t>
                    </m:r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вероятность встретить документ типа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среди документов, класса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486D687B-A57A-024B-8BF4-C5FD922AD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9" y="3421121"/>
                <a:ext cx="7252139" cy="883703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92;p18">
            <a:extLst>
              <a:ext uri="{FF2B5EF4-FFF2-40B4-BE49-F238E27FC236}">
                <a16:creationId xmlns:a16="http://schemas.microsoft.com/office/drawing/2014/main" id="{7276630D-B4F4-F441-BADB-7E21593B13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65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ru" sz="3600" dirty="0">
                <a:latin typeface="Times New Roman"/>
                <a:ea typeface="Times New Roman"/>
                <a:cs typeface="Times New Roman"/>
                <a:sym typeface="Times New Roman"/>
              </a:rPr>
              <a:t>Логистическая регрессия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15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Логистическая регрессия является методом построения линейного классификатора, которая позволяет оценить апостериорные вероятности принадлежности объектов классам.</a:t>
            </a:r>
            <a:endParaRPr dirty="0"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569" y="3537561"/>
            <a:ext cx="2670887" cy="138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t="16943"/>
          <a:stretch/>
        </p:blipFill>
        <p:spPr>
          <a:xfrm>
            <a:off x="3362742" y="2122253"/>
            <a:ext cx="2418515" cy="66298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E786607B-783D-374A-844A-85E87AD9E703}"/>
                  </a:ext>
                </a:extLst>
              </p:cNvPr>
              <p:cNvSpPr/>
              <p:nvPr/>
            </p:nvSpPr>
            <p:spPr>
              <a:xfrm>
                <a:off x="1453369" y="2751451"/>
                <a:ext cx="7690631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гипотеза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коэффициенты линейного уравнения, определяющие</a:t>
                </a:r>
              </a:p>
              <a:p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положение прямой в пространстве</a:t>
                </a:r>
              </a:p>
              <a:p>
                <a:r>
                  <a:rPr lang="ru-RU" dirty="0">
                    <a:effectLst/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" name="Прямоугольник 1">
                <a:extLst>
                  <a:ext uri="{FF2B5EF4-FFF2-40B4-BE49-F238E27FC236}">
                    <a16:creationId xmlns:a16="http://schemas.microsoft.com/office/drawing/2014/main" id="{E786607B-783D-374A-844A-85E87AD9E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69" y="2751451"/>
                <a:ext cx="7690631" cy="1046440"/>
              </a:xfrm>
              <a:prstGeom prst="rect">
                <a:avLst/>
              </a:prstGeom>
              <a:blipFill>
                <a:blip r:embed="rId5"/>
                <a:stretch>
                  <a:fillRect l="-495" t="-11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92;p18">
            <a:extLst>
              <a:ext uri="{FF2B5EF4-FFF2-40B4-BE49-F238E27FC236}">
                <a16:creationId xmlns:a16="http://schemas.microsoft.com/office/drawing/2014/main" id="{70917105-DF56-1F45-9D86-4B9B6D8007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Times New Roman"/>
                <a:ea typeface="Times New Roman"/>
                <a:cs typeface="Times New Roman"/>
                <a:sym typeface="Times New Roman"/>
              </a:rPr>
              <a:t>Схема ПО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637F01-20EB-294E-B7C2-E3C62CF68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64" y="864100"/>
            <a:ext cx="5083672" cy="4083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latin typeface="Times New Roman"/>
                <a:ea typeface="Times New Roman"/>
                <a:cs typeface="Times New Roman"/>
                <a:sym typeface="Times New Roman"/>
              </a:rPr>
              <a:t>Оценка точности классификации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884495" y="1379451"/>
            <a:ext cx="364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Times New Roman"/>
                <a:ea typeface="Times New Roman"/>
                <a:cs typeface="Times New Roman"/>
                <a:sym typeface="Times New Roman"/>
              </a:rPr>
              <a:t>F-мера — </a:t>
            </a: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гармоническое среднее между точностью и полнотой</a:t>
            </a:r>
            <a:r>
              <a:rPr lang="ru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72" y="2198594"/>
            <a:ext cx="2754059" cy="64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E428D9-0E4B-614F-9270-EAF362758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641" y="2923305"/>
            <a:ext cx="1989228" cy="57149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17F4AA-C746-F043-829B-13391AE4C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733" y="3578759"/>
            <a:ext cx="1684136" cy="6093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E2DA7-C6E0-A847-A563-0EDA7E33E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350" y="1334922"/>
            <a:ext cx="3903022" cy="24734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34E3462-4CC5-8B47-86C3-5B24D04AF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896" y="795869"/>
            <a:ext cx="8520600" cy="3867348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</a:pPr>
            <a:r>
              <a:rPr lang="ru-RU" sz="1600" dirty="0">
                <a:solidFill>
                  <a:schemeClr val="dk1"/>
                </a:solidFill>
                <a:latin typeface="Times New Roman"/>
                <a:cs typeface="Times New Roman"/>
              </a:rPr>
              <a:t>Для анализируемых данных явно выделена чувствительность методов к </a:t>
            </a:r>
            <a:r>
              <a:rPr lang="en-US" sz="1600" dirty="0" err="1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maxDF</a:t>
            </a:r>
            <a:endParaRPr lang="ru-RU" sz="1600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marL="285750" indent="-285750" algn="just">
              <a:lnSpc>
                <a:spcPct val="100000"/>
              </a:lnSpc>
              <a:spcBef>
                <a:spcPts val="800"/>
              </a:spcBef>
              <a:buClr>
                <a:srgbClr val="000000"/>
              </a:buClr>
            </a:pPr>
            <a:r>
              <a:rPr lang="ru-RU" sz="16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Влияние внутренних параметров слишком мало (графики для разных внутренних параметров накладываются)</a:t>
            </a:r>
            <a:endParaRPr lang="ru-RU" sz="16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552318C-6941-3A4D-A3F4-F48627FD89BA}"/>
              </a:ext>
            </a:extLst>
          </p:cNvPr>
          <p:cNvSpPr txBox="1">
            <a:spLocks/>
          </p:cNvSpPr>
          <p:nvPr/>
        </p:nvSpPr>
        <p:spPr>
          <a:xfrm>
            <a:off x="308495" y="866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Параметризация методов классификации</a:t>
            </a:r>
            <a:endParaRPr lang="ru-RU" sz="3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86C4098-31A5-EF49-A41F-4EEA9A8D4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01" r="7846"/>
          <a:stretch/>
        </p:blipFill>
        <p:spPr>
          <a:xfrm>
            <a:off x="538018" y="2145324"/>
            <a:ext cx="3957178" cy="29027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C40D8D-11C0-CB4C-8E47-B62A07B1B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235"/>
          <a:stretch/>
        </p:blipFill>
        <p:spPr>
          <a:xfrm>
            <a:off x="4706375" y="2145324"/>
            <a:ext cx="4196318" cy="2832448"/>
          </a:xfrm>
          <a:prstGeom prst="rect">
            <a:avLst/>
          </a:prstGeom>
        </p:spPr>
      </p:pic>
      <p:sp>
        <p:nvSpPr>
          <p:cNvPr id="15" name="Google Shape;92;p18">
            <a:extLst>
              <a:ext uri="{FF2B5EF4-FFF2-40B4-BE49-F238E27FC236}">
                <a16:creationId xmlns:a16="http://schemas.microsoft.com/office/drawing/2014/main" id="{607A84D8-9B7B-E048-90D2-19C6905701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5A69C-6382-DA4A-AF48-135E0F21C54E}"/>
              </a:ext>
            </a:extLst>
          </p:cNvPr>
          <p:cNvSpPr txBox="1"/>
          <p:nvPr/>
        </p:nvSpPr>
        <p:spPr>
          <a:xfrm>
            <a:off x="1463526" y="1930624"/>
            <a:ext cx="2659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Наивный Байесовский классификатор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1D2C7-3807-794C-9FC7-BB15EF443DA2}"/>
              </a:ext>
            </a:extLst>
          </p:cNvPr>
          <p:cNvSpPr txBox="1"/>
          <p:nvPr/>
        </p:nvSpPr>
        <p:spPr>
          <a:xfrm>
            <a:off x="5976854" y="1930624"/>
            <a:ext cx="1901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4121496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048030-7B8C-A446-A652-BB815664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8827"/>
            <a:ext cx="8520600" cy="57270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Зависимость точности от порогового значения документной частоты</a:t>
            </a:r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461D65-36B4-8F48-9E7E-D2F27DCA4A75}"/>
              </a:ext>
            </a:extLst>
          </p:cNvPr>
          <p:cNvPicPr/>
          <p:nvPr/>
        </p:nvPicPr>
        <p:blipFill rotWithShape="1">
          <a:blip r:embed="rId3"/>
          <a:srcRect t="7863" r="8061"/>
          <a:stretch/>
        </p:blipFill>
        <p:spPr>
          <a:xfrm>
            <a:off x="311700" y="1372793"/>
            <a:ext cx="5116621" cy="3641880"/>
          </a:xfrm>
          <a:prstGeom prst="rect">
            <a:avLst/>
          </a:prstGeom>
        </p:spPr>
      </p:pic>
      <p:sp>
        <p:nvSpPr>
          <p:cNvPr id="5" name="Google Shape;159;p27">
            <a:extLst>
              <a:ext uri="{FF2B5EF4-FFF2-40B4-BE49-F238E27FC236}">
                <a16:creationId xmlns:a16="http://schemas.microsoft.com/office/drawing/2014/main" id="{3E8E68D2-6850-F945-8526-46BBF56C86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5C6F4-A4B4-4740-9DEF-2BD25A926A11}"/>
              </a:ext>
            </a:extLst>
          </p:cNvPr>
          <p:cNvSpPr txBox="1"/>
          <p:nvPr/>
        </p:nvSpPr>
        <p:spPr>
          <a:xfrm>
            <a:off x="5766678" y="1535723"/>
            <a:ext cx="29801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Рекомендуется пороговое значение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maxDF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 для наивного Байесовского классификатора и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maxDF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0.5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логистической регрессии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метода логистической регрессии выше</a:t>
            </a:r>
          </a:p>
        </p:txBody>
      </p:sp>
    </p:spTree>
    <p:extLst>
      <p:ext uri="{BB962C8B-B14F-4D97-AF65-F5344CB8AC3E}">
        <p14:creationId xmlns:p14="http://schemas.microsoft.com/office/powerpoint/2010/main" val="75400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171854" y="1071750"/>
            <a:ext cx="8948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11113" algn="just">
              <a:spcBef>
                <a:spcPts val="800"/>
              </a:spcBef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Достигнута цель: разработан метод классификации платежей по полнотекстовому описанию. </a:t>
            </a:r>
          </a:p>
          <a:p>
            <a:pPr lvl="0" indent="11113" algn="just">
              <a:spcBef>
                <a:spcPts val="800"/>
              </a:spcBef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Решены поставленные задачи: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Рассмотрены существующие типы алгоритмов машинного обучения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Проанализированы существующие алгоритмы классификации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 метод нечеткой классификации платежей по полнотекстовому описанию на русском языке</a:t>
            </a:r>
          </a:p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Сконструировано и разработано программное обеспечение, демонстрирующее работу метода</a:t>
            </a:r>
          </a:p>
          <a:p>
            <a:pPr marL="457200" lvl="0" indent="-317500">
              <a:lnSpc>
                <a:spcPct val="150000"/>
              </a:lnSpc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Проведено </a:t>
            </a:r>
            <a:r>
              <a:rPr lang="ru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исследование точности классификации</a:t>
            </a:r>
          </a:p>
          <a:p>
            <a:pPr marL="139700" lvl="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ru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Предложенный метод рекомендуется к применению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20">
                <a:latin typeface="Times New Roman"/>
                <a:ea typeface="Times New Roman"/>
                <a:cs typeface="Times New Roman"/>
                <a:sym typeface="Times New Roman"/>
              </a:rPr>
              <a:t>Дальнейшее развитие</a:t>
            </a:r>
            <a:endParaRPr sz="36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</a:t>
            </a: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рименение других стандартных методов классификации с модификацией</a:t>
            </a:r>
          </a:p>
          <a:p>
            <a:pPr marL="285750" indent="-285750"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Учёт не только отдельных терминов, но и словосочетаний</a:t>
            </a:r>
          </a:p>
          <a:p>
            <a:pPr marL="285750" indent="-285750"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Написание правил для использования дополнительных замен при помощи регулярных выражений для покрытия примеров вида 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&lt;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Дата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+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ФИО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+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 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Номер счета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&gt;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ea typeface="Georgia"/>
              <a:cs typeface="Times New Roman" panose="02020603050405020304" pitchFamily="18" charset="0"/>
              <a:sym typeface="Georgia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92;p18">
            <a:extLst>
              <a:ext uri="{FF2B5EF4-FFF2-40B4-BE49-F238E27FC236}">
                <a16:creationId xmlns:a16="http://schemas.microsoft.com/office/drawing/2014/main" id="{CF8789E3-AAE5-3146-9850-BE5F1DA5ED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311700" y="1843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A91D15-02EF-8248-BA3B-937B6B35A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46" y="1122568"/>
            <a:ext cx="2881906" cy="19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557" y="2661059"/>
            <a:ext cx="2513743" cy="17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3657E1-2C78-1B42-93AC-B212D808D27E}"/>
              </a:ext>
            </a:extLst>
          </p:cNvPr>
          <p:cNvSpPr txBox="1"/>
          <p:nvPr/>
        </p:nvSpPr>
        <p:spPr>
          <a:xfrm>
            <a:off x="699715" y="1017767"/>
            <a:ext cx="43573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Сфера применения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организация определения кода операции платежных документов в банках</a:t>
            </a:r>
          </a:p>
          <a:p>
            <a:pPr indent="406400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поставлена одним из крупных российских банков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Задействовано большое количество персонала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Значительные временны́е затраты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посвящена а</a:t>
            </a:r>
            <a:r>
              <a:rPr lang="ru-RU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втоматизации</a:t>
            </a: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классификации платежных документов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311700" y="153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</a:t>
            </a:r>
            <a:r>
              <a:rPr lang="ru" sz="3600">
                <a:latin typeface="Times New Roman"/>
                <a:ea typeface="Times New Roman"/>
                <a:cs typeface="Times New Roman"/>
                <a:sym typeface="Times New Roman"/>
              </a:rPr>
              <a:t>ь</a:t>
            </a:r>
            <a:r>
              <a:rPr lang="ru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задачи</a:t>
            </a:r>
            <a:endParaRPr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726375"/>
            <a:ext cx="85206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</a:t>
            </a: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разработать метод классификации платежа по полнотекстовому описанию.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Задачи:</a:t>
            </a:r>
            <a:endParaRPr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Рассмотреть существующие типы алгоритмов машинного обучения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Проанализировать существующие алгоритмы классификации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метод нечеткой классификации платежей по полнотекстовому описанию на русском языке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sz="16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Программно</a:t>
            </a: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реализовать метод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Исследовать разработанный метод на применимость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latin typeface="Times New Roman"/>
                <a:ea typeface="Times New Roman"/>
                <a:cs typeface="Times New Roman"/>
                <a:sym typeface="Times New Roman"/>
              </a:rPr>
              <a:t>Примеры данных: платежи и их описания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graphicFrame>
        <p:nvGraphicFramePr>
          <p:cNvPr id="100" name="Google Shape;100;p19"/>
          <p:cNvGraphicFramePr/>
          <p:nvPr>
            <p:extLst>
              <p:ext uri="{D42A27DB-BD31-4B8C-83A1-F6EECF244321}">
                <p14:modId xmlns:p14="http://schemas.microsoft.com/office/powerpoint/2010/main" val="2160910089"/>
              </p:ext>
            </p:extLst>
          </p:nvPr>
        </p:nvGraphicFramePr>
        <p:xfrm>
          <a:off x="579100" y="1031525"/>
          <a:ext cx="7985800" cy="3427015"/>
        </p:xfrm>
        <a:graphic>
          <a:graphicData uri="http://schemas.openxmlformats.org/drawingml/2006/table">
            <a:tbl>
              <a:tblPr>
                <a:noFill/>
                <a:tableStyleId>{AE5651E2-A503-469E-870E-CFDF9C4CD9E2}</a:tableStyleId>
              </a:tblPr>
              <a:tblGrid>
                <a:gridCol w="15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Код операции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Наименование </a:t>
                      </a:r>
                      <a:endParaRPr sz="16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Назначение платежа</a:t>
                      </a:r>
                      <a:endParaRPr sz="16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1800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Перевод средств на р/с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Оплата страхового взноса по Договору страхования № 0122130464484 от 05.09.2018, ФИО страхователя Ермошкина Екатерина Ивановна, сумма цифрами 550,00.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Перевод средств пенсионных накоплений в 153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91425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Доход от инвестирования (срочная пенсионная выплата) по договору № 22-03У008 от 08.10.2003 г. НДС не облагается.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13628" y="1245984"/>
            <a:ext cx="4358372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Ограничения, накладываемые на метод:</a:t>
            </a:r>
          </a:p>
          <a:p>
            <a:pPr marL="457200" lvl="0" indent="-3429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 вход подается строка на русском языке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Длина строки составляет от 10 до 30 слов</a:t>
            </a:r>
          </a:p>
          <a:p>
            <a:pPr marL="457200" lvl="0" indent="-342900">
              <a:lnSpc>
                <a:spcPct val="150000"/>
              </a:lnSpc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Количество классов = 144</a:t>
            </a:r>
            <a:r>
              <a:rPr lang="en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+1</a:t>
            </a:r>
            <a:endParaRPr lang="ru-RU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Вводится дополнительный класс «требуется ручной ввод» для случаев недостаточной уверенности классификатора в метке класса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F70D90-4219-D646-9D9C-6FE54952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16" y="1308818"/>
            <a:ext cx="5004242" cy="3058995"/>
          </a:xfrm>
          <a:prstGeom prst="rect">
            <a:avLst/>
          </a:prstGeom>
        </p:spPr>
      </p:pic>
      <p:sp>
        <p:nvSpPr>
          <p:cNvPr id="8" name="Google Shape;80;p16">
            <a:extLst>
              <a:ext uri="{FF2B5EF4-FFF2-40B4-BE49-F238E27FC236}">
                <a16:creationId xmlns:a16="http://schemas.microsoft.com/office/drawing/2014/main" id="{C2207867-F9CD-4F40-8773-68EEC2FF7CF7}"/>
              </a:ext>
            </a:extLst>
          </p:cNvPr>
          <p:cNvSpPr txBox="1"/>
          <p:nvPr/>
        </p:nvSpPr>
        <p:spPr>
          <a:xfrm>
            <a:off x="215716" y="3978740"/>
            <a:ext cx="529573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lnSpc>
                <a:spcPct val="150000"/>
              </a:lnSpc>
              <a:buClr>
                <a:schemeClr val="dk1"/>
              </a:buClr>
              <a:buSzPts val="1800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Будет разработан метод нечеткой классификации для оценки уверенности в присвоении класса платежу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latin typeface="Times New Roman"/>
                <a:ea typeface="Times New Roman"/>
                <a:cs typeface="Times New Roman"/>
                <a:sym typeface="Times New Roman"/>
              </a:rPr>
              <a:t>Функциональная модель обучения метода классификации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92A9D9C-093D-CD42-93FD-6C7DA858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15" y="765624"/>
            <a:ext cx="8256893" cy="40265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20" dirty="0">
                <a:latin typeface="Times New Roman"/>
                <a:ea typeface="Times New Roman"/>
                <a:cs typeface="Times New Roman"/>
                <a:sym typeface="Times New Roman"/>
              </a:rPr>
              <a:t>Предобработка данных</a:t>
            </a:r>
            <a:endParaRPr sz="362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544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Исходное текстовое описание:</a:t>
            </a: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“Оплата страхового взноса по Договору страхования № 0122130464484 от 05.09.2018, ФИО страхователя Ермошкина Екатерина Ивановна, сумма цифрами 550,00.”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После токенизации и фильтрации шумовых слов и символов: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“оплата страховой взнос договор страхование фио страхователь сумма цифра”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C2FD6F-90BE-2B46-8C55-4B445940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7725"/>
            <a:ext cx="4254500" cy="2870200"/>
          </a:xfrm>
          <a:prstGeom prst="rect">
            <a:avLst/>
          </a:prstGeom>
        </p:spPr>
      </p:pic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805BEB8F-9609-4146-BE1C-999ACB601B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311688" y="-1105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latin typeface="Times New Roman"/>
                <a:ea typeface="Times New Roman"/>
                <a:cs typeface="Times New Roman"/>
                <a:sym typeface="Times New Roman"/>
              </a:rPr>
              <a:t>Отбор терминов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Термин — это слово в начальной форме. Его вес рассчитывается как TF-IDF.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65" y="2206519"/>
            <a:ext cx="4115939" cy="44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B5EAB8-CDFE-5343-8D2E-02687BFA1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11"/>
          <a:stretch/>
        </p:blipFill>
        <p:spPr>
          <a:xfrm>
            <a:off x="840146" y="2880300"/>
            <a:ext cx="1866900" cy="5727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C7AABE-97AA-2648-9DCA-E713FDE7F8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15" b="12039"/>
          <a:stretch/>
        </p:blipFill>
        <p:spPr>
          <a:xfrm>
            <a:off x="5336533" y="2818000"/>
            <a:ext cx="2387600" cy="635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397D8B3-868F-C74D-9342-9F6D20D2CCE2}"/>
                  </a:ext>
                </a:extLst>
              </p:cNvPr>
              <p:cNvSpPr/>
              <p:nvPr/>
            </p:nvSpPr>
            <p:spPr>
              <a:xfrm>
                <a:off x="840146" y="3429031"/>
                <a:ext cx="2967323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вхождений термина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 документ</a:t>
                </a:r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общее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количество слов в документе</a:t>
                </a:r>
                <a:r>
                  <a:rPr lang="ru-RU" sz="16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ru-RU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B397D8B3-868F-C74D-9342-9F6D20D2C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46" y="3429031"/>
                <a:ext cx="2967323" cy="1077218"/>
              </a:xfrm>
              <a:prstGeom prst="rect">
                <a:avLst/>
              </a:prstGeom>
              <a:blipFill>
                <a:blip r:embed="rId6"/>
                <a:stretch>
                  <a:fillRect l="-9829" t="-2353" b="-341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9032ECA-742B-FB46-B6C9-DA10B61A33C1}"/>
                  </a:ext>
                </a:extLst>
              </p:cNvPr>
              <p:cNvSpPr/>
              <p:nvPr/>
            </p:nvSpPr>
            <p:spPr>
              <a:xfrm>
                <a:off x="5093861" y="3453000"/>
                <a:ext cx="2872944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количество документов</a:t>
                </a:r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число документов,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встретилось хотя бы один раз</a:t>
                </a:r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F9032ECA-742B-FB46-B6C9-DA10B61A3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861" y="3453000"/>
                <a:ext cx="2872944" cy="1077218"/>
              </a:xfrm>
              <a:prstGeom prst="rect">
                <a:avLst/>
              </a:prstGeom>
              <a:blipFill>
                <a:blip r:embed="rId7"/>
                <a:stretch>
                  <a:fillRect l="-1322" t="-1163" r="-881" b="-6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554B17C-55AA-E54D-92E1-D409A8101BFE}"/>
                  </a:ext>
                </a:extLst>
              </p:cNvPr>
              <p:cNvSpPr/>
              <p:nvPr/>
            </p:nvSpPr>
            <p:spPr>
              <a:xfrm>
                <a:off x="786118" y="1204856"/>
                <a:ext cx="296589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термин </a:t>
                </a:r>
              </a:p>
              <a:p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коллекция документов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– документ из коллекции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𝐷</m:t>
                    </m:r>
                  </m:oMath>
                </a14:m>
                <a:endParaRPr lang="ru-RU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2554B17C-55AA-E54D-92E1-D409A8101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18" y="1204856"/>
                <a:ext cx="2965895" cy="830997"/>
              </a:xfrm>
              <a:prstGeom prst="rect">
                <a:avLst/>
              </a:prstGeom>
              <a:blipFill>
                <a:blip r:embed="rId8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graphicFrame>
        <p:nvGraphicFramePr>
          <p:cNvPr id="119" name="Google Shape;119;p22"/>
          <p:cNvGraphicFramePr/>
          <p:nvPr>
            <p:extLst>
              <p:ext uri="{D42A27DB-BD31-4B8C-83A1-F6EECF244321}">
                <p14:modId xmlns:p14="http://schemas.microsoft.com/office/powerpoint/2010/main" val="1422563602"/>
              </p:ext>
            </p:extLst>
          </p:nvPr>
        </p:nvGraphicFramePr>
        <p:xfrm>
          <a:off x="1123950" y="1217049"/>
          <a:ext cx="6593272" cy="2514341"/>
        </p:xfrm>
        <a:graphic>
          <a:graphicData uri="http://schemas.openxmlformats.org/drawingml/2006/table">
            <a:tbl>
              <a:tblPr>
                <a:noFill/>
                <a:tableStyleId>{DADD1497-F49A-4BBC-886D-CE049750EBB2}</a:tableStyleId>
              </a:tblPr>
              <a:tblGrid>
                <a:gridCol w="2258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2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Наивный Байесовский классификатор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Логистическая регрессия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2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Вычислительная сложность обучения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O(|Ω|)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O((f+1)</a:t>
                      </a:r>
                      <a:r>
                        <a:rPr lang="ru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Ω</a:t>
                      </a:r>
                      <a:r>
                        <a:rPr lang="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Eс)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26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Вычислительная сложность тестирования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O(|c|)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O((f+1)c)</a:t>
                      </a:r>
                      <a:endParaRPr sz="16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0" name="Google Shape;120;p22"/>
          <p:cNvSpPr txBox="1"/>
          <p:nvPr/>
        </p:nvSpPr>
        <p:spPr>
          <a:xfrm>
            <a:off x="311700" y="153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latin typeface="Times New Roman"/>
                <a:ea typeface="Times New Roman"/>
                <a:cs typeface="Times New Roman"/>
                <a:sym typeface="Times New Roman"/>
              </a:rPr>
              <a:t>Выбор метода классификации текста</a:t>
            </a:r>
            <a:endParaRPr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55442A-9903-EA46-9A71-233A96CCBCA7}"/>
              </a:ext>
            </a:extLst>
          </p:cNvPr>
          <p:cNvSpPr/>
          <p:nvPr/>
        </p:nvSpPr>
        <p:spPr>
          <a:xfrm>
            <a:off x="1123950" y="3926451"/>
            <a:ext cx="383470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sz="1600" dirty="0">
                <a:latin typeface="Times New Roman"/>
                <a:ea typeface="Times New Roman"/>
                <a:cs typeface="Times New Roman"/>
                <a:sym typeface="Times New Roman"/>
              </a:rPr>
              <a:t>Ω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множество документов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ru-RU" sz="1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ru" sz="1600" dirty="0">
                <a:latin typeface="Times New Roman"/>
                <a:ea typeface="Times New Roman"/>
                <a:cs typeface="Times New Roman"/>
                <a:sym typeface="Times New Roman"/>
              </a:rPr>
              <a:t>c – количество классов</a:t>
            </a:r>
          </a:p>
          <a:p>
            <a:r>
              <a:rPr lang="en-US" sz="1600" dirty="0">
                <a:latin typeface="Times New Roman"/>
                <a:cs typeface="Times New Roman"/>
                <a:sym typeface="Times New Roman"/>
              </a:rPr>
              <a:t>f </a:t>
            </a:r>
            <a:r>
              <a:rPr lang="ru" sz="1600" dirty="0"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en-US" sz="1600" dirty="0">
                <a:latin typeface="Times New Roman"/>
                <a:cs typeface="Times New Roman"/>
                <a:sym typeface="Times New Roman"/>
              </a:rPr>
              <a:t> </a:t>
            </a:r>
            <a:r>
              <a:rPr lang="ru-RU" sz="1600" dirty="0">
                <a:latin typeface="Times New Roman"/>
                <a:cs typeface="Times New Roman"/>
                <a:sym typeface="Times New Roman"/>
              </a:rPr>
              <a:t>число терминов</a:t>
            </a:r>
          </a:p>
          <a:p>
            <a:r>
              <a:rPr lang="ru" sz="1600" dirty="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lang="ru-RU" sz="1600" dirty="0">
                <a:latin typeface="Times New Roman"/>
                <a:ea typeface="Times New Roman"/>
                <a:cs typeface="Times New Roman"/>
                <a:sym typeface="Times New Roman"/>
              </a:rPr>
              <a:t>количество эпох градиентного спуска</a:t>
            </a:r>
            <a:endParaRPr lang="ru-RU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1478</Words>
  <Application>Microsoft Macintosh PowerPoint</Application>
  <PresentationFormat>Экран (16:9)</PresentationFormat>
  <Paragraphs>154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Arial</vt:lpstr>
      <vt:lpstr>Cambria Math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Предобработка данных</vt:lpstr>
      <vt:lpstr>Презентация PowerPoint</vt:lpstr>
      <vt:lpstr>Презентация PowerPoint</vt:lpstr>
      <vt:lpstr>Наивный Байесовский классификатор </vt:lpstr>
      <vt:lpstr>Логистическая регрессия </vt:lpstr>
      <vt:lpstr>Презентация PowerPoint</vt:lpstr>
      <vt:lpstr>Презентация PowerPoint</vt:lpstr>
      <vt:lpstr>Презентация PowerPoint</vt:lpstr>
      <vt:lpstr>Зависимость точности от порогового значения документной частоты</vt:lpstr>
      <vt:lpstr>Презентация PowerPoint</vt:lpstr>
      <vt:lpstr>Дальнейшее развитие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Анастасия Лаврова</cp:lastModifiedBy>
  <cp:revision>47</cp:revision>
  <cp:lastPrinted>2021-06-01T20:40:55Z</cp:lastPrinted>
  <dcterms:modified xsi:type="dcterms:W3CDTF">2021-06-01T23:38:42Z</dcterms:modified>
</cp:coreProperties>
</file>